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d54f75026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d54f75026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d54f75026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ed54f75026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d54f75026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ed54f75026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d54f75026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d54f75026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d54f75026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d54f75026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d54f75026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d54f75026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Microsoft JhengHei"/>
                <a:ea typeface="Microsoft JhengHei"/>
                <a:cs typeface="Microsoft JhengHei"/>
                <a:sym typeface="Microsoft JhengHei"/>
              </a:rPr>
              <a:t>Amazon Rekognition Image 操作</a:t>
            </a:r>
            <a:endParaRPr sz="1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Microsoft JhengHei"/>
                <a:ea typeface="Microsoft JhengHei"/>
                <a:cs typeface="Microsoft JhengHei"/>
                <a:sym typeface="Microsoft JhengHei"/>
              </a:rPr>
              <a:t>Amazon Rekognition 圖像操作是同步的。輸入和響應採用 JSON 格式。Amazon Rekognition Image 操作會分析 .jpg 或 .png 圖像格式的輸入圖像。傳遞給 Amazon Rekognition Image 操作的圖像可以存儲在 Amazon S3 存儲桶中。如果您不使用 AWS CLI，您還可以將 Base64 編碼的圖像字節直接傳遞給 Amazon Rekognition 操作。有關更多信息，請參閱處理圖像。</a:t>
            </a:r>
            <a:endParaRPr sz="10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d54f75026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ed54f75026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分析存儲在 Amazon S3 bucket中的圖片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d54f75026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d54f75026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d54f75026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d54f75026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d54f75026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d54f75026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d54f75026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ed54f75026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d54f75026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d54f75026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封面" type="title">
  <p:cSld name="TITLE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0" name="Google Shape;50;p12"/>
          <p:cNvSpPr txBox="1"/>
          <p:nvPr/>
        </p:nvSpPr>
        <p:spPr>
          <a:xfrm>
            <a:off x="1698300" y="3263125"/>
            <a:ext cx="5747400" cy="13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AI大數據企業實務應用班-第六組</a:t>
            </a:r>
            <a:endParaRPr b="1" sz="30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組員:鄭國勤，賴嘉勒，黃美馨，楊欣蓓</a:t>
            </a:r>
            <a:endParaRPr b="1" sz="24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1" name="Google Shape;51;p12"/>
          <p:cNvSpPr txBox="1"/>
          <p:nvPr>
            <p:ph type="title"/>
          </p:nvPr>
        </p:nvSpPr>
        <p:spPr>
          <a:xfrm>
            <a:off x="939900" y="813900"/>
            <a:ext cx="7264200" cy="21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設計1">
  <p:cSld name="CUSTOM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830175" y="4850400"/>
            <a:ext cx="8313900" cy="2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None/>
              <a:defRPr b="0" i="1" sz="1200">
                <a:solidFill>
                  <a:srgbClr val="99999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2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設計2">
  <p:cSld name="CUSTOM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830175" y="4850400"/>
            <a:ext cx="8313900" cy="2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None/>
              <a:defRPr b="0" i="1" sz="1200">
                <a:solidFill>
                  <a:srgbClr val="99999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2" type="title"/>
          </p:nvPr>
        </p:nvSpPr>
        <p:spPr>
          <a:xfrm>
            <a:off x="396100" y="1144500"/>
            <a:ext cx="5098200" cy="3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3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設計3">
  <p:cSld name="CUSTOM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830175" y="4850400"/>
            <a:ext cx="8313900" cy="2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None/>
              <a:defRPr b="0" i="1" sz="1200">
                <a:solidFill>
                  <a:srgbClr val="99999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2" type="title"/>
          </p:nvPr>
        </p:nvSpPr>
        <p:spPr>
          <a:xfrm>
            <a:off x="276475" y="1629600"/>
            <a:ext cx="4251300" cy="18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3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ctrTitle"/>
          </p:nvPr>
        </p:nvSpPr>
        <p:spPr>
          <a:xfrm>
            <a:off x="311708" y="78152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5" name="Google Shape;65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9" name="Google Shape;69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28600" y="15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228600" y="15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" name="Google Shape;21;p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228600" y="15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" name="Google Shape;28;p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" name="Google Shape;36;p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" name="Google Shape;37;p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0200" lvl="1" marL="9144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04800" lvl="2" marL="1371600" rtl="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9" y="3000"/>
            <a:ext cx="91546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155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icrosoft JhengHei"/>
              <a:buNone/>
              <a:defRPr b="1" sz="3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icrosoft JhengHei"/>
              <a:buChar char="●"/>
              <a:defRPr b="1" sz="2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icrosoft JhengHei"/>
              <a:buChar char="○"/>
              <a:defRPr b="1" sz="16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icrosoft JhengHei"/>
              <a:buChar char="■"/>
              <a:defRPr b="1" sz="12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icrosoft JhengHei"/>
              <a:buChar char="●"/>
              <a:defRPr b="1" sz="12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icrosoft JhengHei"/>
              <a:buChar char="○"/>
              <a:defRPr b="1" sz="12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icrosoft JhengHei"/>
              <a:buChar char="■"/>
              <a:defRPr b="1" sz="12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icrosoft JhengHei"/>
              <a:buChar char="●"/>
              <a:defRPr b="1" sz="12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icrosoft JhengHei"/>
              <a:buChar char="○"/>
              <a:defRPr b="1" sz="12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icrosoft JhengHei"/>
              <a:buChar char="■"/>
              <a:defRPr b="1" sz="12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830125" y="4850525"/>
            <a:ext cx="83139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200">
              <a:solidFill>
                <a:srgbClr val="999999"/>
              </a:solidFill>
              <a:highlight>
                <a:srgbClr val="D5A6BD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939900" y="813900"/>
            <a:ext cx="7264200" cy="21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煞車示警判斷系統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651275" y="904050"/>
            <a:ext cx="6912300" cy="3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嘗試製作出汽車或人的危險測距警示，在距離汽車或人多少公尺時，進行警告駕駛。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step1.辨識出汽車、機車、腳踏車或是人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step2.辨識邊界框大小判斷距離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step3.進行警告駕駛的動作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(提示製作 : 根據邊界框大小判斷距離遠近(幾公尺)，並判斷是汽車還是人物是否會被撞上)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8" name="Google Shape;148;p27"/>
          <p:cNvSpPr txBox="1"/>
          <p:nvPr>
            <p:ph idx="4294967295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老師建議方向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idx="2" type="title"/>
          </p:nvPr>
        </p:nvSpPr>
        <p:spPr>
          <a:xfrm>
            <a:off x="228600" y="152400"/>
            <a:ext cx="8915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最小煞車距離</a:t>
            </a:r>
            <a:endParaRPr/>
          </a:p>
        </p:txBody>
      </p:sp>
      <p:sp>
        <p:nvSpPr>
          <p:cNvPr id="154" name="Google Shape;154;p28"/>
          <p:cNvSpPr txBox="1"/>
          <p:nvPr>
            <p:ph type="title"/>
          </p:nvPr>
        </p:nvSpPr>
        <p:spPr>
          <a:xfrm>
            <a:off x="830175" y="4850400"/>
            <a:ext cx="8313900" cy="2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0" lang="zh-TW"/>
              <a:t>程式參考：</a:t>
            </a:r>
            <a:r>
              <a:rPr lang="zh-TW"/>
              <a:t>https://www.iot.gov.tw/cp-78-10480-3d87a-1.html</a:t>
            </a:r>
            <a:endParaRPr/>
          </a:p>
        </p:txBody>
      </p:sp>
      <p:sp>
        <p:nvSpPr>
          <p:cNvPr id="155" name="Google Shape;155;p28"/>
          <p:cNvSpPr txBox="1"/>
          <p:nvPr>
            <p:ph idx="4294967295" type="title"/>
          </p:nvPr>
        </p:nvSpPr>
        <p:spPr>
          <a:xfrm>
            <a:off x="415050" y="1864650"/>
            <a:ext cx="8313900" cy="14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800"/>
              <a:t>依據交通部於民國92年頒佈</a:t>
            </a:r>
            <a:r>
              <a:rPr b="0" lang="zh-TW" sz="1800"/>
              <a:t>之肇事鑑定之煞車距離應用與行車速度推估方法之研究，</a:t>
            </a:r>
            <a:r>
              <a:rPr b="0" lang="zh-TW" sz="1800"/>
              <a:t>發現</a:t>
            </a:r>
            <a:r>
              <a:rPr b="0" lang="zh-TW" sz="1800"/>
              <a:t>汽機車駕駛人</a:t>
            </a:r>
            <a:r>
              <a:rPr b="0" lang="zh-TW" sz="1800"/>
              <a:t>行車危險狀況之平均反應時間為0.75秒。</a:t>
            </a:r>
            <a:endParaRPr b="0"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zh-TW" sz="1800"/>
              <a:t>以時速70公里(相當於19.44公尺/秒)前進，反應時間0.75秒，表示汽車煞車起動開始煞車之前汽車已走了19.44×0.75=14.58公尺。</a:t>
            </a:r>
            <a:endParaRPr b="0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830175" y="4850400"/>
            <a:ext cx="8313900" cy="2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0" lang="zh-TW"/>
              <a:t>程式參考：</a:t>
            </a:r>
            <a:r>
              <a:rPr lang="zh-TW"/>
              <a:t>https://reurl.cc/lREzL6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9"/>
          <p:cNvSpPr txBox="1"/>
          <p:nvPr>
            <p:ph idx="3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最小煞車距離</a:t>
            </a:r>
            <a:endParaRPr/>
          </a:p>
        </p:txBody>
      </p:sp>
      <p:sp>
        <p:nvSpPr>
          <p:cNvPr id="162" name="Google Shape;162;p29"/>
          <p:cNvSpPr txBox="1"/>
          <p:nvPr>
            <p:ph idx="2" type="title"/>
          </p:nvPr>
        </p:nvSpPr>
        <p:spPr>
          <a:xfrm>
            <a:off x="340050" y="978150"/>
            <a:ext cx="8463900" cy="31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而踩下煞車後，車子繼續滑行前進，還會走多遠才會停下來呢?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/>
              <a:t>當煞車開始制動，汽車輪胎與地面之間開始摩擦，靠輪胎與地面之間的摩擦進行停車動作。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/>
              <a:t>滑動摩擦</a:t>
            </a:r>
            <a:r>
              <a:rPr lang="zh-TW"/>
              <a:t> = μ*N = μ*m*g 其中 μ=滑動</a:t>
            </a:r>
            <a:r>
              <a:rPr lang="zh-TW"/>
              <a:t>摩擦係數</a:t>
            </a:r>
            <a:r>
              <a:rPr lang="zh-TW"/>
              <a:t>,m=汽機車總重,g=重力加速度 (N=mg 就是正向力)。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/>
              <a:t>依據牛頓運動定律 F=m*a = μ*m*g，因此煞車加速度為a = gμ，行進中的汽車需要 dt= v/a =v/(μ*g) 秒後才停下。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zh-TW"/>
              <a:t>而汽車的速度</a:t>
            </a:r>
            <a:r>
              <a:rPr lang="zh-TW"/>
              <a:t>呈</a:t>
            </a:r>
            <a:r>
              <a:rPr lang="zh-TW"/>
              <a:t>線性下降，所以平均速度=(0+v)/2 =v/2，剎車的距離 = 平均速度 × 剎車時間 = (v/2)*v/(μ*g)=v*v/(2*μ*g)。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830175" y="4850400"/>
            <a:ext cx="8313900" cy="2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30"/>
          <p:cNvSpPr txBox="1"/>
          <p:nvPr>
            <p:ph idx="3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最小煞車距離</a:t>
            </a:r>
            <a:endParaRPr/>
          </a:p>
        </p:txBody>
      </p:sp>
      <p:sp>
        <p:nvSpPr>
          <p:cNvPr id="169" name="Google Shape;169;p30"/>
          <p:cNvSpPr txBox="1"/>
          <p:nvPr>
            <p:ph idx="2" type="title"/>
          </p:nvPr>
        </p:nvSpPr>
        <p:spPr>
          <a:xfrm>
            <a:off x="228600" y="1348200"/>
            <a:ext cx="5877600" cy="24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/>
              <a:t>e.x. 以時速70公里=19.44米/秒，設u=0.75，g=9.81m/s2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/>
              <a:t>剎車距離 D =19.44*19.44 / (2*0.75*9.81) = 25.68 公尺。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/>
              <a:t>依交通部頒佈「汽車煞車距離、行車速度及道路摩擦係數對照表」路況為使用過的柏油路摩擦係數以平均計算為0.7，</a:t>
            </a:r>
            <a:endParaRPr sz="17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/>
              <a:t>汽車以時速70公里前進，看到前方危險狀況反應時間0.75秒，踩煞車到車輛完全停下需要19.44公尺*0.75秒＝14.58公尺，即 14.58+25.68=40.26公尺的安全距離。</a:t>
            </a:r>
            <a:endParaRPr sz="1700"/>
          </a:p>
        </p:txBody>
      </p:sp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6200" y="692400"/>
            <a:ext cx="2895131" cy="375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/>
        </p:nvSpPr>
        <p:spPr>
          <a:xfrm>
            <a:off x="830125" y="4850525"/>
            <a:ext cx="83139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程式參考：</a:t>
            </a:r>
            <a:r>
              <a:rPr i="1"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https://docs.aws.amazon.com/rekognition/latest/dg/labels-detect-labels-image.html</a:t>
            </a:r>
            <a:endParaRPr i="1" sz="1200">
              <a:solidFill>
                <a:srgbClr val="999999"/>
              </a:solidFill>
              <a:highlight>
                <a:srgbClr val="D5A6BD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81" name="Google Shape;8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9862" y="786900"/>
            <a:ext cx="6184280" cy="4131826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9"/>
          <p:cNvSpPr txBox="1"/>
          <p:nvPr>
            <p:ph idx="4294967295" type="title"/>
          </p:nvPr>
        </p:nvSpPr>
        <p:spPr>
          <a:xfrm>
            <a:off x="228600" y="152400"/>
            <a:ext cx="8915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Detecting labels in an image(檢測圖片中的Label)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/>
        </p:nvSpPr>
        <p:spPr>
          <a:xfrm>
            <a:off x="830125" y="4850525"/>
            <a:ext cx="83139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程式參考：</a:t>
            </a:r>
            <a:r>
              <a:rPr i="1"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https://us-east-2.console.aws.amazon.com/rekognition/home?region=us-east-2#/label-detection</a:t>
            </a:r>
            <a:endParaRPr i="1" sz="1200">
              <a:solidFill>
                <a:srgbClr val="999999"/>
              </a:solidFill>
              <a:highlight>
                <a:srgbClr val="D5A6BD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pSp>
        <p:nvGrpSpPr>
          <p:cNvPr id="88" name="Google Shape;88;p20"/>
          <p:cNvGrpSpPr/>
          <p:nvPr/>
        </p:nvGrpSpPr>
        <p:grpSpPr>
          <a:xfrm>
            <a:off x="2266114" y="786903"/>
            <a:ext cx="1818928" cy="4060878"/>
            <a:chOff x="83100" y="636725"/>
            <a:chExt cx="1938948" cy="4028649"/>
          </a:xfrm>
        </p:grpSpPr>
        <p:pic>
          <p:nvPicPr>
            <p:cNvPr id="89" name="Google Shape;89;p20"/>
            <p:cNvPicPr preferRelativeResize="0"/>
            <p:nvPr/>
          </p:nvPicPr>
          <p:blipFill rotWithShape="1">
            <a:blip r:embed="rId4">
              <a:alphaModFix/>
            </a:blip>
            <a:srcRect b="41806" l="0" r="77399" t="0"/>
            <a:stretch/>
          </p:blipFill>
          <p:spPr>
            <a:xfrm>
              <a:off x="83100" y="636725"/>
              <a:ext cx="1234225" cy="40286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20"/>
            <p:cNvPicPr preferRelativeResize="0"/>
            <p:nvPr/>
          </p:nvPicPr>
          <p:blipFill rotWithShape="1">
            <a:blip r:embed="rId4">
              <a:alphaModFix/>
            </a:blip>
            <a:srcRect b="41806" l="87095" r="0" t="0"/>
            <a:stretch/>
          </p:blipFill>
          <p:spPr>
            <a:xfrm>
              <a:off x="1317325" y="636725"/>
              <a:ext cx="704723" cy="40286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1" name="Google Shape;91;p20"/>
          <p:cNvGrpSpPr/>
          <p:nvPr/>
        </p:nvGrpSpPr>
        <p:grpSpPr>
          <a:xfrm>
            <a:off x="4999437" y="789338"/>
            <a:ext cx="1878451" cy="4061112"/>
            <a:chOff x="5411600" y="789425"/>
            <a:chExt cx="1878451" cy="4061112"/>
          </a:xfrm>
        </p:grpSpPr>
        <p:pic>
          <p:nvPicPr>
            <p:cNvPr id="92" name="Google Shape;92;p20"/>
            <p:cNvPicPr preferRelativeResize="0"/>
            <p:nvPr/>
          </p:nvPicPr>
          <p:blipFill rotWithShape="1">
            <a:blip r:embed="rId5">
              <a:alphaModFix/>
            </a:blip>
            <a:srcRect b="0" l="86185" r="0" t="0"/>
            <a:stretch/>
          </p:blipFill>
          <p:spPr>
            <a:xfrm>
              <a:off x="6571825" y="3366725"/>
              <a:ext cx="718226" cy="1483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20"/>
            <p:cNvPicPr preferRelativeResize="0"/>
            <p:nvPr/>
          </p:nvPicPr>
          <p:blipFill rotWithShape="1">
            <a:blip r:embed="rId4">
              <a:alphaModFix/>
            </a:blip>
            <a:srcRect b="0" l="86185" r="0" t="58193"/>
            <a:stretch/>
          </p:blipFill>
          <p:spPr>
            <a:xfrm>
              <a:off x="6571823" y="789425"/>
              <a:ext cx="718228" cy="25773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4" name="Google Shape;94;p20"/>
            <p:cNvGrpSpPr/>
            <p:nvPr/>
          </p:nvGrpSpPr>
          <p:grpSpPr>
            <a:xfrm>
              <a:off x="5411600" y="789663"/>
              <a:ext cx="1160225" cy="4060874"/>
              <a:chOff x="2025738" y="1896926"/>
              <a:chExt cx="842819" cy="3153832"/>
            </a:xfrm>
          </p:grpSpPr>
          <p:pic>
            <p:nvPicPr>
              <p:cNvPr id="95" name="Google Shape;95;p2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77684" t="0"/>
              <a:stretch/>
            </p:blipFill>
            <p:spPr>
              <a:xfrm>
                <a:off x="2025738" y="3863628"/>
                <a:ext cx="842819" cy="118713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6" name="Google Shape;96;p2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77684" t="58193"/>
              <a:stretch/>
            </p:blipFill>
            <p:spPr>
              <a:xfrm>
                <a:off x="2025738" y="1896926"/>
                <a:ext cx="842819" cy="200163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7" name="Google Shape;97;p20"/>
          <p:cNvSpPr txBox="1"/>
          <p:nvPr>
            <p:ph idx="4294967295" type="title"/>
          </p:nvPr>
        </p:nvSpPr>
        <p:spPr>
          <a:xfrm>
            <a:off x="228600" y="152400"/>
            <a:ext cx="8915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Detecting labels in an image(檢測圖片中的Label)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/>
        </p:nvSpPr>
        <p:spPr>
          <a:xfrm>
            <a:off x="830125" y="4850525"/>
            <a:ext cx="83139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程式參考：</a:t>
            </a:r>
            <a:r>
              <a:rPr i="1"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https://docs.aws.amazon.com/rekognition/latest/dg/labels-detect-labels-image.html</a:t>
            </a:r>
            <a:endParaRPr i="1" sz="1200">
              <a:solidFill>
                <a:srgbClr val="999999"/>
              </a:solidFill>
              <a:highlight>
                <a:srgbClr val="D5A6BD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3" name="Google Shape;10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4163" y="94701"/>
            <a:ext cx="6415676" cy="475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/>
          <p:nvPr/>
        </p:nvSpPr>
        <p:spPr>
          <a:xfrm>
            <a:off x="5089450" y="94700"/>
            <a:ext cx="26904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</a:t>
            </a:r>
            <a:r>
              <a:rPr b="1" lang="zh-TW" sz="3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AWS API</a:t>
            </a:r>
            <a:endParaRPr b="1" sz="30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/>
        </p:nvSpPr>
        <p:spPr>
          <a:xfrm>
            <a:off x="830125" y="4850525"/>
            <a:ext cx="83139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程式參考：</a:t>
            </a:r>
            <a:r>
              <a:rPr i="1"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https://docs.aws.amazon.com/rekognition/latest/dg/images-displaying-bounding-boxes.html</a:t>
            </a:r>
            <a:endParaRPr i="1" sz="1200">
              <a:solidFill>
                <a:srgbClr val="999999"/>
              </a:solidFill>
              <a:highlight>
                <a:srgbClr val="D5A6BD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9653" y="1013356"/>
            <a:ext cx="4972646" cy="3116788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>
            <p:ph idx="4294967295" type="title"/>
          </p:nvPr>
        </p:nvSpPr>
        <p:spPr>
          <a:xfrm>
            <a:off x="276475" y="1629600"/>
            <a:ext cx="3283200" cy="25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zh-TW" sz="1800">
                <a:solidFill>
                  <a:srgbClr val="FAFAFA"/>
                </a:solidFill>
              </a:rPr>
              <a:t>Amazon Rekognition Image 操作可以return在圖像中檢測到的項目邊界框座標。</a:t>
            </a:r>
            <a:endParaRPr b="0" sz="1800">
              <a:solidFill>
                <a:srgbClr val="FAFAF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zh-TW" sz="1800">
                <a:solidFill>
                  <a:srgbClr val="FAFAFA"/>
                </a:solidFill>
              </a:rPr>
              <a:t>DetectFaces操作為圖像中檢測到的每個人臉返回一個邊界框 ( BoundingBox )。</a:t>
            </a:r>
            <a:endParaRPr sz="1800"/>
          </a:p>
        </p:txBody>
      </p:sp>
      <p:sp>
        <p:nvSpPr>
          <p:cNvPr id="112" name="Google Shape;112;p22"/>
          <p:cNvSpPr txBox="1"/>
          <p:nvPr>
            <p:ph idx="4294967295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顯示邊界框(BoundingBox)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7375" y="1129263"/>
            <a:ext cx="2884975" cy="288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/>
          <p:nvPr/>
        </p:nvSpPr>
        <p:spPr>
          <a:xfrm>
            <a:off x="830125" y="4850525"/>
            <a:ext cx="83139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程式參考：</a:t>
            </a:r>
            <a:r>
              <a:rPr i="1"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https://docs.aws.amazon.com/rekognition/latest/dg/images-displaying-bounding-boxes.html</a:t>
            </a:r>
            <a:endParaRPr i="1" sz="1200">
              <a:solidFill>
                <a:srgbClr val="999999"/>
              </a:solidFill>
              <a:highlight>
                <a:srgbClr val="D5A6BD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9" name="Google Shape;119;p23"/>
          <p:cNvSpPr txBox="1"/>
          <p:nvPr>
            <p:ph idx="4294967295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邊界框具有以下屬性：</a:t>
            </a:r>
            <a:endParaRPr/>
          </a:p>
        </p:txBody>
      </p:sp>
      <p:sp>
        <p:nvSpPr>
          <p:cNvPr id="120" name="Google Shape;120;p23"/>
          <p:cNvSpPr txBox="1"/>
          <p:nvPr>
            <p:ph idx="4294967295" type="title"/>
          </p:nvPr>
        </p:nvSpPr>
        <p:spPr>
          <a:xfrm>
            <a:off x="276475" y="1321500"/>
            <a:ext cx="5670900" cy="250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800">
                <a:solidFill>
                  <a:srgbClr val="FAFAFA"/>
                </a:solidFill>
              </a:rPr>
              <a:t>Height - 邊界框的高度與整體圖片高度的比率。</a:t>
            </a:r>
            <a:endParaRPr b="0" sz="1800">
              <a:solidFill>
                <a:srgbClr val="FAFAF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zh-TW" sz="1800">
                <a:solidFill>
                  <a:srgbClr val="FAFAFA"/>
                </a:solidFill>
              </a:rPr>
              <a:t>Left - 邊界框的左坐標，作為整體圖片寬度的比率。</a:t>
            </a:r>
            <a:endParaRPr b="0" sz="1800">
              <a:solidFill>
                <a:srgbClr val="FAFAF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zh-TW" sz="1800">
                <a:solidFill>
                  <a:srgbClr val="FAFAFA"/>
                </a:solidFill>
              </a:rPr>
              <a:t>Top - 邊界框的頂部坐標，作為整體圖片高度的比率。</a:t>
            </a:r>
            <a:endParaRPr b="0" sz="1800">
              <a:solidFill>
                <a:srgbClr val="FAFAF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zh-TW" sz="1800">
                <a:solidFill>
                  <a:srgbClr val="FAFAFA"/>
                </a:solidFill>
              </a:rPr>
              <a:t>Width - 邊界框的寬度與整個圖片寬度的比率。</a:t>
            </a:r>
            <a:endParaRPr b="0" sz="1800">
              <a:solidFill>
                <a:srgbClr val="FAFAFA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/>
        </p:nvSpPr>
        <p:spPr>
          <a:xfrm>
            <a:off x="830125" y="4850525"/>
            <a:ext cx="83139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程式參考：</a:t>
            </a:r>
            <a:r>
              <a:rPr i="1"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https://us-east-2.console.aws.amazon.com/rekognition/custom-labels#/</a:t>
            </a:r>
            <a:endParaRPr i="1" sz="1200">
              <a:solidFill>
                <a:srgbClr val="999999"/>
              </a:solidFill>
              <a:highlight>
                <a:srgbClr val="D5A6BD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6" name="Google Shape;126;p24"/>
          <p:cNvSpPr txBox="1"/>
          <p:nvPr>
            <p:ph idx="4294967295" type="title"/>
          </p:nvPr>
        </p:nvSpPr>
        <p:spPr>
          <a:xfrm>
            <a:off x="451450" y="786900"/>
            <a:ext cx="8465100" cy="1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800"/>
              <a:t>Amazon Rekognition Custom Labels(自定義Label)</a:t>
            </a:r>
            <a:endParaRPr b="0" sz="1800"/>
          </a:p>
          <a:p>
            <a:pPr indent="0" lvl="0" marL="450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zh-TW" sz="1800"/>
              <a:t>使用 Amazon Rekognition 自定義Label，可以識別圖片中，特定於業務需求的人物或場景。</a:t>
            </a:r>
            <a:endParaRPr b="0" sz="1800"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7100" y="1912800"/>
            <a:ext cx="4269800" cy="293784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>
            <p:ph idx="4294967295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延生應用: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/>
        </p:nvSpPr>
        <p:spPr>
          <a:xfrm>
            <a:off x="753900" y="786900"/>
            <a:ext cx="7142700" cy="40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1. 簡化的數據標記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Amazon Rekognition 自定義Label控制台提供了一個圖形使用者介面，可快速簡單地標記圖像。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該界面允許將Label用於整個圖像。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2. 自動化機器學習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建構自定義模型不需要任何機器學習專業知識。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Amazon Rekognition 自定義Label包括自動機器學習 (AutoML) 功能，可為您處理</a:t>
            </a: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機器學習製作上的問題</a:t>
            </a: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提供訓練圖像後，Amazon Rekognition 自定義Label可以自動下載和檢查數據、選擇正確機器學習演算法、訓練模型，並提供模型性能指標。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4" name="Google Shape;134;p25"/>
          <p:cNvSpPr txBox="1"/>
          <p:nvPr/>
        </p:nvSpPr>
        <p:spPr>
          <a:xfrm>
            <a:off x="830125" y="4850525"/>
            <a:ext cx="83139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程式參考：</a:t>
            </a:r>
            <a:r>
              <a:rPr i="1"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https://docs.aws.amazon.com/rekognition/latest/customlabels-dg/what-is.html</a:t>
            </a:r>
            <a:endParaRPr i="1" sz="1200">
              <a:solidFill>
                <a:srgbClr val="999999"/>
              </a:solidFill>
              <a:highlight>
                <a:srgbClr val="D5A6BD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5" name="Google Shape;135;p25"/>
          <p:cNvSpPr txBox="1"/>
          <p:nvPr>
            <p:ph idx="4294967295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主要優點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/>
        </p:nvSpPr>
        <p:spPr>
          <a:xfrm>
            <a:off x="830125" y="4850525"/>
            <a:ext cx="83139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程式參考：</a:t>
            </a:r>
            <a:r>
              <a:rPr i="1" lang="zh-TW" sz="1200">
                <a:solidFill>
                  <a:srgbClr val="9999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https://docs.aws.amazon.com/rekognition/latest/customlabels-dg/what-is.html</a:t>
            </a:r>
            <a:endParaRPr i="1" sz="1200">
              <a:solidFill>
                <a:srgbClr val="999999"/>
              </a:solidFill>
              <a:highlight>
                <a:srgbClr val="D5A6BD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1" name="Google Shape;141;p26"/>
          <p:cNvSpPr txBox="1"/>
          <p:nvPr>
            <p:ph idx="4294967295" type="title"/>
          </p:nvPr>
        </p:nvSpPr>
        <p:spPr>
          <a:xfrm>
            <a:off x="228600" y="152400"/>
            <a:ext cx="86964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主要優點</a:t>
            </a:r>
            <a:endParaRPr/>
          </a:p>
        </p:txBody>
      </p:sp>
      <p:sp>
        <p:nvSpPr>
          <p:cNvPr id="142" name="Google Shape;142;p26"/>
          <p:cNvSpPr txBox="1"/>
          <p:nvPr/>
        </p:nvSpPr>
        <p:spPr>
          <a:xfrm>
            <a:off x="753900" y="786900"/>
            <a:ext cx="71427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3. 簡化的模型評估、推理和反饋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在測試集上評估自定義模型性能。對測試集中每個圖片，可以看到模型預測與分配Label的比較。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還可以查看詳細的性能指標，例如準確率、召回率、F1 分數和可信度分數。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可以立即開始使用模型進行圖像分析，或者可以使用更多圖像疊代和重新訓練新版本以提高性能。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00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rgbClr val="FAFAFA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開始使用模型後，可以追蹤預測、糾正錯誤，並使用反饋數據重新訓練新模型版本並提高性能。</a:t>
            </a:r>
            <a:endParaRPr sz="1800">
              <a:solidFill>
                <a:srgbClr val="FAFAFA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松鼠設計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